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81" r:id="rId11"/>
    <p:sldId id="282" r:id="rId12"/>
    <p:sldId id="266" r:id="rId13"/>
    <p:sldId id="283" r:id="rId14"/>
    <p:sldId id="28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655" autoAdjust="0"/>
  </p:normalViewPr>
  <p:slideViewPr>
    <p:cSldViewPr snapToGrid="0">
      <p:cViewPr varScale="1">
        <p:scale>
          <a:sx n="94" d="100"/>
          <a:sy n="94" d="100"/>
        </p:scale>
        <p:origin x="78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1EE4D-1D46-473C-A464-5A1EE79CB6F6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13C8B1-2E7E-44F6-B6AB-EB003016CE05}">
      <dgm:prSet/>
      <dgm:spPr/>
      <dgm:t>
        <a:bodyPr/>
        <a:lstStyle/>
        <a:p>
          <a:r>
            <a:rPr lang="en-US" dirty="0"/>
            <a:t>The real lesson here: </a:t>
          </a:r>
          <a:r>
            <a:rPr lang="en-US" b="1" dirty="0"/>
            <a:t>good modeling starts with good data.</a:t>
          </a:r>
        </a:p>
      </dgm:t>
    </dgm:pt>
    <dgm:pt modelId="{8BC6649D-3C3D-4947-9BC8-AFBA3BE2FB64}" type="parTrans" cxnId="{0F65BA31-A6DF-4913-B087-DC547B9A2259}">
      <dgm:prSet/>
      <dgm:spPr/>
      <dgm:t>
        <a:bodyPr/>
        <a:lstStyle/>
        <a:p>
          <a:endParaRPr lang="en-US"/>
        </a:p>
      </dgm:t>
    </dgm:pt>
    <dgm:pt modelId="{0A73D1C6-B467-48EC-8420-062DB369DBE8}" type="sibTrans" cxnId="{0F65BA31-A6DF-4913-B087-DC547B9A2259}">
      <dgm:prSet/>
      <dgm:spPr/>
      <dgm:t>
        <a:bodyPr/>
        <a:lstStyle/>
        <a:p>
          <a:endParaRPr lang="en-US"/>
        </a:p>
      </dgm:t>
    </dgm:pt>
    <dgm:pt modelId="{9153C3AF-3338-445C-AA68-D6F7BF1CBEC2}">
      <dgm:prSet/>
      <dgm:spPr/>
      <dgm:t>
        <a:bodyPr/>
        <a:lstStyle/>
        <a:p>
          <a:r>
            <a:rPr lang="en-US" b="1" dirty="0"/>
            <a:t>Extensive EDA </a:t>
          </a:r>
          <a:r>
            <a:rPr lang="en-US" dirty="0"/>
            <a:t>was </a:t>
          </a:r>
          <a:r>
            <a:rPr lang="en-US" b="1" dirty="0"/>
            <a:t>essential</a:t>
          </a:r>
          <a:r>
            <a:rPr lang="en-US" dirty="0"/>
            <a:t> to building quality models.</a:t>
          </a:r>
        </a:p>
      </dgm:t>
    </dgm:pt>
    <dgm:pt modelId="{A4BE336D-74B3-4C05-94FE-9E99D5DBC6D6}" type="parTrans" cxnId="{FD0CD9F4-1812-41D0-A53B-54F221E86287}">
      <dgm:prSet/>
      <dgm:spPr/>
      <dgm:t>
        <a:bodyPr/>
        <a:lstStyle/>
        <a:p>
          <a:endParaRPr lang="en-US"/>
        </a:p>
      </dgm:t>
    </dgm:pt>
    <dgm:pt modelId="{D3ADC927-4A30-4BBA-80C1-F5CD55D2CD63}" type="sibTrans" cxnId="{FD0CD9F4-1812-41D0-A53B-54F221E86287}">
      <dgm:prSet/>
      <dgm:spPr/>
      <dgm:t>
        <a:bodyPr/>
        <a:lstStyle/>
        <a:p>
          <a:endParaRPr lang="en-US"/>
        </a:p>
      </dgm:t>
    </dgm:pt>
    <dgm:pt modelId="{50769F66-36ED-42E9-877E-0D6CBE969749}" type="pres">
      <dgm:prSet presAssocID="{1D71EE4D-1D46-473C-A464-5A1EE79CB6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BFF762-FFA7-416D-967D-C24A6A9A08D9}" type="pres">
      <dgm:prSet presAssocID="{C813C8B1-2E7E-44F6-B6AB-EB003016CE05}" presName="hierRoot1" presStyleCnt="0"/>
      <dgm:spPr/>
    </dgm:pt>
    <dgm:pt modelId="{C8696BE4-74A3-46AF-839A-7B548B30E27B}" type="pres">
      <dgm:prSet presAssocID="{C813C8B1-2E7E-44F6-B6AB-EB003016CE05}" presName="composite" presStyleCnt="0"/>
      <dgm:spPr/>
    </dgm:pt>
    <dgm:pt modelId="{2FB16D1E-AAE9-41BB-B88C-117B2A85DBF1}" type="pres">
      <dgm:prSet presAssocID="{C813C8B1-2E7E-44F6-B6AB-EB003016CE05}" presName="background" presStyleLbl="node0" presStyleIdx="0" presStyleCnt="2"/>
      <dgm:spPr/>
    </dgm:pt>
    <dgm:pt modelId="{44B51E61-1F4E-4C7A-9A0D-DABD8A958A96}" type="pres">
      <dgm:prSet presAssocID="{C813C8B1-2E7E-44F6-B6AB-EB003016CE05}" presName="text" presStyleLbl="fgAcc0" presStyleIdx="0" presStyleCnt="2">
        <dgm:presLayoutVars>
          <dgm:chPref val="3"/>
        </dgm:presLayoutVars>
      </dgm:prSet>
      <dgm:spPr/>
    </dgm:pt>
    <dgm:pt modelId="{20DD4AD4-3EB4-4C93-87F1-2533D0C901C5}" type="pres">
      <dgm:prSet presAssocID="{C813C8B1-2E7E-44F6-B6AB-EB003016CE05}" presName="hierChild2" presStyleCnt="0"/>
      <dgm:spPr/>
    </dgm:pt>
    <dgm:pt modelId="{29E64FEF-AA5D-46F2-B76F-836C5290B0D9}" type="pres">
      <dgm:prSet presAssocID="{9153C3AF-3338-445C-AA68-D6F7BF1CBEC2}" presName="hierRoot1" presStyleCnt="0"/>
      <dgm:spPr/>
    </dgm:pt>
    <dgm:pt modelId="{1CF598F4-C46E-4E60-A83D-998FA6E859B7}" type="pres">
      <dgm:prSet presAssocID="{9153C3AF-3338-445C-AA68-D6F7BF1CBEC2}" presName="composite" presStyleCnt="0"/>
      <dgm:spPr/>
    </dgm:pt>
    <dgm:pt modelId="{FB23FD14-6717-47C3-B004-34E7E919A387}" type="pres">
      <dgm:prSet presAssocID="{9153C3AF-3338-445C-AA68-D6F7BF1CBEC2}" presName="background" presStyleLbl="node0" presStyleIdx="1" presStyleCnt="2"/>
      <dgm:spPr/>
    </dgm:pt>
    <dgm:pt modelId="{539F955D-0FA6-4B21-B2D8-D4385667E415}" type="pres">
      <dgm:prSet presAssocID="{9153C3AF-3338-445C-AA68-D6F7BF1CBEC2}" presName="text" presStyleLbl="fgAcc0" presStyleIdx="1" presStyleCnt="2">
        <dgm:presLayoutVars>
          <dgm:chPref val="3"/>
        </dgm:presLayoutVars>
      </dgm:prSet>
      <dgm:spPr/>
    </dgm:pt>
    <dgm:pt modelId="{4521BB36-8EAD-4BFC-A0BA-5C7946768716}" type="pres">
      <dgm:prSet presAssocID="{9153C3AF-3338-445C-AA68-D6F7BF1CBEC2}" presName="hierChild2" presStyleCnt="0"/>
      <dgm:spPr/>
    </dgm:pt>
  </dgm:ptLst>
  <dgm:cxnLst>
    <dgm:cxn modelId="{5DF67828-4872-4D48-8680-89F81D06241E}" type="presOf" srcId="{9153C3AF-3338-445C-AA68-D6F7BF1CBEC2}" destId="{539F955D-0FA6-4B21-B2D8-D4385667E415}" srcOrd="0" destOrd="0" presId="urn:microsoft.com/office/officeart/2005/8/layout/hierarchy1"/>
    <dgm:cxn modelId="{0F65BA31-A6DF-4913-B087-DC547B9A2259}" srcId="{1D71EE4D-1D46-473C-A464-5A1EE79CB6F6}" destId="{C813C8B1-2E7E-44F6-B6AB-EB003016CE05}" srcOrd="0" destOrd="0" parTransId="{8BC6649D-3C3D-4947-9BC8-AFBA3BE2FB64}" sibTransId="{0A73D1C6-B467-48EC-8420-062DB369DBE8}"/>
    <dgm:cxn modelId="{C599E079-82C5-4F90-822A-E83A58F467AD}" type="presOf" srcId="{1D71EE4D-1D46-473C-A464-5A1EE79CB6F6}" destId="{50769F66-36ED-42E9-877E-0D6CBE969749}" srcOrd="0" destOrd="0" presId="urn:microsoft.com/office/officeart/2005/8/layout/hierarchy1"/>
    <dgm:cxn modelId="{AA91499E-3E28-4454-BBD0-3C84C8FFD293}" type="presOf" srcId="{C813C8B1-2E7E-44F6-B6AB-EB003016CE05}" destId="{44B51E61-1F4E-4C7A-9A0D-DABD8A958A96}" srcOrd="0" destOrd="0" presId="urn:microsoft.com/office/officeart/2005/8/layout/hierarchy1"/>
    <dgm:cxn modelId="{FD0CD9F4-1812-41D0-A53B-54F221E86287}" srcId="{1D71EE4D-1D46-473C-A464-5A1EE79CB6F6}" destId="{9153C3AF-3338-445C-AA68-D6F7BF1CBEC2}" srcOrd="1" destOrd="0" parTransId="{A4BE336D-74B3-4C05-94FE-9E99D5DBC6D6}" sibTransId="{D3ADC927-4A30-4BBA-80C1-F5CD55D2CD63}"/>
    <dgm:cxn modelId="{D41746DE-EF3B-464D-B9BC-E7377B41F377}" type="presParOf" srcId="{50769F66-36ED-42E9-877E-0D6CBE969749}" destId="{E7BFF762-FFA7-416D-967D-C24A6A9A08D9}" srcOrd="0" destOrd="0" presId="urn:microsoft.com/office/officeart/2005/8/layout/hierarchy1"/>
    <dgm:cxn modelId="{ADFD963F-31E8-47A6-86CF-48F162544A9C}" type="presParOf" srcId="{E7BFF762-FFA7-416D-967D-C24A6A9A08D9}" destId="{C8696BE4-74A3-46AF-839A-7B548B30E27B}" srcOrd="0" destOrd="0" presId="urn:microsoft.com/office/officeart/2005/8/layout/hierarchy1"/>
    <dgm:cxn modelId="{C6376720-12C4-48F3-BF25-F17F9E9BCF61}" type="presParOf" srcId="{C8696BE4-74A3-46AF-839A-7B548B30E27B}" destId="{2FB16D1E-AAE9-41BB-B88C-117B2A85DBF1}" srcOrd="0" destOrd="0" presId="urn:microsoft.com/office/officeart/2005/8/layout/hierarchy1"/>
    <dgm:cxn modelId="{36E98A17-AFF7-4BEB-BE6C-3D08FDAEE2AE}" type="presParOf" srcId="{C8696BE4-74A3-46AF-839A-7B548B30E27B}" destId="{44B51E61-1F4E-4C7A-9A0D-DABD8A958A96}" srcOrd="1" destOrd="0" presId="urn:microsoft.com/office/officeart/2005/8/layout/hierarchy1"/>
    <dgm:cxn modelId="{2F7B17CC-D1BC-4699-A53F-7C52DB0700F8}" type="presParOf" srcId="{E7BFF762-FFA7-416D-967D-C24A6A9A08D9}" destId="{20DD4AD4-3EB4-4C93-87F1-2533D0C901C5}" srcOrd="1" destOrd="0" presId="urn:microsoft.com/office/officeart/2005/8/layout/hierarchy1"/>
    <dgm:cxn modelId="{7DB49547-84C1-4048-AE26-9D5DA9B4A70C}" type="presParOf" srcId="{50769F66-36ED-42E9-877E-0D6CBE969749}" destId="{29E64FEF-AA5D-46F2-B76F-836C5290B0D9}" srcOrd="1" destOrd="0" presId="urn:microsoft.com/office/officeart/2005/8/layout/hierarchy1"/>
    <dgm:cxn modelId="{A27656A1-8A34-4C68-93EA-F28B2CBBE6F2}" type="presParOf" srcId="{29E64FEF-AA5D-46F2-B76F-836C5290B0D9}" destId="{1CF598F4-C46E-4E60-A83D-998FA6E859B7}" srcOrd="0" destOrd="0" presId="urn:microsoft.com/office/officeart/2005/8/layout/hierarchy1"/>
    <dgm:cxn modelId="{7A20904F-AFD9-4EE5-B838-08BE35160FFE}" type="presParOf" srcId="{1CF598F4-C46E-4E60-A83D-998FA6E859B7}" destId="{FB23FD14-6717-47C3-B004-34E7E919A387}" srcOrd="0" destOrd="0" presId="urn:microsoft.com/office/officeart/2005/8/layout/hierarchy1"/>
    <dgm:cxn modelId="{7D529904-EAA1-4548-8632-CE2FB702399A}" type="presParOf" srcId="{1CF598F4-C46E-4E60-A83D-998FA6E859B7}" destId="{539F955D-0FA6-4B21-B2D8-D4385667E415}" srcOrd="1" destOrd="0" presId="urn:microsoft.com/office/officeart/2005/8/layout/hierarchy1"/>
    <dgm:cxn modelId="{FA136BF9-AF4D-4763-A796-4BF797899B70}" type="presParOf" srcId="{29E64FEF-AA5D-46F2-B76F-836C5290B0D9}" destId="{4521BB36-8EAD-4BFC-A0BA-5C79467687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16D1E-AAE9-41BB-B88C-117B2A85DBF1}">
      <dsp:nvSpPr>
        <dsp:cNvPr id="0" name=""/>
        <dsp:cNvSpPr/>
      </dsp:nvSpPr>
      <dsp:spPr>
        <a:xfrm>
          <a:off x="889" y="547238"/>
          <a:ext cx="3122756" cy="19829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B51E61-1F4E-4C7A-9A0D-DABD8A958A96}">
      <dsp:nvSpPr>
        <dsp:cNvPr id="0" name=""/>
        <dsp:cNvSpPr/>
      </dsp:nvSpPr>
      <dsp:spPr>
        <a:xfrm>
          <a:off x="347862" y="876862"/>
          <a:ext cx="3122756" cy="198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real lesson here: </a:t>
          </a:r>
          <a:r>
            <a:rPr lang="en-US" sz="2900" b="1" kern="1200" dirty="0"/>
            <a:t>good modeling starts with good data.</a:t>
          </a:r>
        </a:p>
      </dsp:txBody>
      <dsp:txXfrm>
        <a:off x="405941" y="934941"/>
        <a:ext cx="3006598" cy="1866792"/>
      </dsp:txXfrm>
    </dsp:sp>
    <dsp:sp modelId="{FB23FD14-6717-47C3-B004-34E7E919A387}">
      <dsp:nvSpPr>
        <dsp:cNvPr id="0" name=""/>
        <dsp:cNvSpPr/>
      </dsp:nvSpPr>
      <dsp:spPr>
        <a:xfrm>
          <a:off x="3817592" y="547238"/>
          <a:ext cx="3122756" cy="19829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9F955D-0FA6-4B21-B2D8-D4385667E415}">
      <dsp:nvSpPr>
        <dsp:cNvPr id="0" name=""/>
        <dsp:cNvSpPr/>
      </dsp:nvSpPr>
      <dsp:spPr>
        <a:xfrm>
          <a:off x="4164565" y="876862"/>
          <a:ext cx="3122756" cy="198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Extensive EDA </a:t>
          </a:r>
          <a:r>
            <a:rPr lang="en-US" sz="2900" kern="1200" dirty="0"/>
            <a:t>was </a:t>
          </a:r>
          <a:r>
            <a:rPr lang="en-US" sz="2900" b="1" kern="1200" dirty="0"/>
            <a:t>essential</a:t>
          </a:r>
          <a:r>
            <a:rPr lang="en-US" sz="2900" kern="1200" dirty="0"/>
            <a:t> to building quality models.</a:t>
          </a:r>
        </a:p>
      </dsp:txBody>
      <dsp:txXfrm>
        <a:off x="4222644" y="934941"/>
        <a:ext cx="3006598" cy="1866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5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761822" cy="3200400"/>
          </a:xfrm>
        </p:spPr>
        <p:txBody>
          <a:bodyPr anchor="ctr"/>
          <a:lstStyle/>
          <a:p>
            <a:r>
              <a:rPr lang="en-US" i="1" dirty="0"/>
              <a:t>Predicting Diabetes with Machine Learning </a:t>
            </a:r>
            <a:r>
              <a:rPr lang="en-US" sz="1800" i="1" dirty="0"/>
              <a:t>using data from a hospital in Frankfurt, Germany</a:t>
            </a:r>
            <a:br>
              <a:rPr lang="en-US" sz="1800" i="1" dirty="0"/>
            </a:br>
            <a:br>
              <a:rPr lang="en-US" sz="1800" i="1" dirty="0"/>
            </a:br>
            <a:r>
              <a:rPr lang="en-US" sz="1800" i="1" dirty="0"/>
              <a:t>by benny </a:t>
            </a:r>
            <a:r>
              <a:rPr lang="en-US" sz="1800" i="1" dirty="0" err="1"/>
              <a:t>frisella</a:t>
            </a:r>
            <a:endParaRPr lang="en-US" sz="1800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EF84F3AD-2AE5-3527-3164-6970B3E85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6"/>
    </mc:Choice>
    <mc:Fallback xmlns="">
      <p:transition spd="slow" advTm="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E4F7E2B9-EA3B-43CE-8339-E02F08BE8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851054"/>
              </p:ext>
            </p:extLst>
          </p:nvPr>
        </p:nvGraphicFramePr>
        <p:xfrm>
          <a:off x="1322388" y="2763078"/>
          <a:ext cx="7288212" cy="340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E6D43B8-0009-C409-E4AC-F63C60C93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4"/>
    </mc:Choice>
    <mc:Fallback xmlns="">
      <p:transition spd="slow" advTm="1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sz="4400" b="1" dirty="0"/>
              <a:t>Future improvements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Practice makes perfect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7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Adding more features, like clinical variables, medical history, or lifestyle data.</a:t>
            </a:r>
          </a:p>
          <a:p>
            <a:endParaRPr lang="en-US" dirty="0"/>
          </a:p>
          <a:p>
            <a:r>
              <a:rPr lang="en-US" dirty="0"/>
              <a:t>Bigger, cleaner datasets.</a:t>
            </a:r>
          </a:p>
          <a:p>
            <a:endParaRPr lang="en-US" dirty="0"/>
          </a:p>
          <a:p>
            <a:r>
              <a:rPr lang="en-US" dirty="0"/>
              <a:t>Stacking multiple models or testing with neural nets may be worth exploring.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436BC-369B-E4BA-1361-DFF79480AF92}"/>
              </a:ext>
            </a:extLst>
          </p:cNvPr>
          <p:cNvSpPr txBox="1"/>
          <p:nvPr/>
        </p:nvSpPr>
        <p:spPr>
          <a:xfrm>
            <a:off x="7289800" y="3064934"/>
            <a:ext cx="406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These directions could lead to better early diagnosis models and more personalized patient outcomes</a:t>
            </a:r>
            <a:r>
              <a:rPr lang="en-US" dirty="0"/>
              <a:t>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39F8EC9-6B95-2E4D-15AF-93ACA6B4D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4"/>
    </mc:Choice>
    <mc:Fallback xmlns="">
      <p:transition spd="slow" advTm="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9946" y="981794"/>
            <a:ext cx="7196667" cy="2228131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1267" y="3729817"/>
            <a:ext cx="4179570" cy="1155450"/>
          </a:xfrm>
        </p:spPr>
        <p:txBody>
          <a:bodyPr>
            <a:noAutofit/>
          </a:bodyPr>
          <a:lstStyle/>
          <a:p>
            <a:r>
              <a:rPr lang="en-US" dirty="0"/>
              <a:t>Benny Frisella</a:t>
            </a:r>
          </a:p>
          <a:p>
            <a:r>
              <a:rPr lang="en-US" dirty="0"/>
              <a:t>Benny.frisella@utdallas.edu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DF82C13-7ED9-8FA4-88B5-834556E94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8"/>
    </mc:Choice>
    <mc:Fallback xmlns="">
      <p:transition spd="slow" advTm="4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3"/>
            <a:ext cx="5655197" cy="800944"/>
          </a:xfrm>
        </p:spPr>
        <p:txBody>
          <a:bodyPr anchor="b">
            <a:normAutofit/>
          </a:bodyPr>
          <a:lstStyle/>
          <a:p>
            <a:r>
              <a:rPr lang="en-US" sz="4400" b="1" dirty="0"/>
              <a:t>Data overview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B03A2F-C9CF-57FC-3083-633B2E71F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736" y="2705177"/>
            <a:ext cx="6318236" cy="448990"/>
          </a:xfrm>
        </p:spPr>
        <p:txBody>
          <a:bodyPr/>
          <a:lstStyle/>
          <a:p>
            <a:r>
              <a:rPr lang="en-US" sz="2800" dirty="0"/>
              <a:t>2,001 observations, real, clinical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8A2A7-71AC-3943-0CD3-C26A4DC1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6" y="3429000"/>
            <a:ext cx="6740291" cy="2814071"/>
          </a:xfrm>
          <a:prstGeom prst="rect">
            <a:avLst/>
          </a:prstGeo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4EEB9FF-D3B7-B614-122E-D2EB492A5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54166"/>
            <a:ext cx="3943627" cy="3032733"/>
          </a:xfrm>
        </p:spPr>
        <p:txBody>
          <a:bodyPr>
            <a:normAutofit/>
          </a:bodyPr>
          <a:lstStyle/>
          <a:p>
            <a:r>
              <a:rPr lang="en-US" b="1" dirty="0"/>
              <a:t>~50% of insulin values were zero.</a:t>
            </a:r>
          </a:p>
          <a:p>
            <a:endParaRPr lang="en-US" dirty="0"/>
          </a:p>
          <a:p>
            <a:r>
              <a:rPr lang="en-US" b="1" dirty="0"/>
              <a:t>~27% of skin thickness were zero</a:t>
            </a:r>
            <a:r>
              <a:rPr lang="en-US" dirty="0"/>
              <a:t>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7945B-C7F4-E7C2-2CA1-BAF00F053B66}"/>
              </a:ext>
            </a:extLst>
          </p:cNvPr>
          <p:cNvSpPr txBox="1"/>
          <p:nvPr/>
        </p:nvSpPr>
        <p:spPr>
          <a:xfrm>
            <a:off x="253736" y="1840986"/>
            <a:ext cx="446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columns, </a:t>
            </a:r>
          </a:p>
          <a:p>
            <a:r>
              <a:rPr lang="en-US" dirty="0"/>
              <a:t>Outcome is binary, diabetes diagnosis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847E15B0-86E9-6A3C-ACF6-E962E955F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8"/>
    </mc:Choice>
    <mc:Fallback xmlns="">
      <p:transition spd="slow" advTm="3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36" y="1167101"/>
            <a:ext cx="8480594" cy="2121177"/>
          </a:xfrm>
        </p:spPr>
        <p:txBody>
          <a:bodyPr anchor="b">
            <a:normAutofit fontScale="90000"/>
          </a:bodyPr>
          <a:lstStyle/>
          <a:p>
            <a:r>
              <a:rPr lang="en-US" sz="4900" b="1" dirty="0"/>
              <a:t>Data Cleaning </a:t>
            </a:r>
            <a:br>
              <a:rPr lang="en-US" sz="4900" b="1" dirty="0"/>
            </a:br>
            <a:r>
              <a:rPr lang="en-US" sz="4900" b="1" dirty="0"/>
              <a:t>&amp; early analysis</a:t>
            </a:r>
            <a:br>
              <a:rPr lang="en-US" dirty="0"/>
            </a:br>
            <a:br>
              <a:rPr lang="en-US" dirty="0"/>
            </a:br>
            <a:r>
              <a:rPr lang="en-US" sz="1800" b="1" dirty="0"/>
              <a:t>imputed</a:t>
            </a:r>
            <a:r>
              <a:rPr lang="en-US" sz="1800" dirty="0"/>
              <a:t> </a:t>
            </a:r>
            <a:r>
              <a:rPr lang="en-US" sz="1800" b="1" dirty="0"/>
              <a:t>mean for some, </a:t>
            </a:r>
            <a:r>
              <a:rPr lang="en-US" sz="1800" b="1" dirty="0" err="1"/>
              <a:t>knn</a:t>
            </a:r>
            <a:r>
              <a:rPr lang="en-US" sz="1800" b="1" dirty="0"/>
              <a:t> for others after standardization</a:t>
            </a:r>
            <a:br>
              <a:rPr lang="en-US" sz="1800" b="1" dirty="0"/>
            </a:br>
            <a:r>
              <a:rPr lang="en-US" sz="1200" dirty="0" err="1"/>
              <a:t>Standardization</a:t>
            </a:r>
            <a:r>
              <a:rPr lang="en-US" sz="1200" dirty="0"/>
              <a:t> ensured fair comparisons; </a:t>
            </a:r>
            <a:r>
              <a:rPr lang="en-US" sz="1200" dirty="0" err="1"/>
              <a:t>kNN</a:t>
            </a:r>
            <a:r>
              <a:rPr lang="en-US" sz="1200" dirty="0"/>
              <a:t> imputation preserved relationships between features</a:t>
            </a:r>
            <a:br>
              <a:rPr lang="en-US" sz="1800" dirty="0"/>
            </a:br>
            <a:br>
              <a:rPr lang="en-US" dirty="0"/>
            </a:br>
            <a:r>
              <a:rPr lang="en-US" sz="1600" dirty="0"/>
              <a:t>pairwise correlation matrix top 10 shows the highest correlations between numerical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CA139-47C4-E7EC-6C5D-9848D6F94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" y="3426367"/>
            <a:ext cx="8617594" cy="292998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E33DE9C-F052-7606-1249-D7DE7461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CA046-6858-7C58-FF0C-420734E53DD6}"/>
              </a:ext>
            </a:extLst>
          </p:cNvPr>
          <p:cNvSpPr txBox="1"/>
          <p:nvPr/>
        </p:nvSpPr>
        <p:spPr>
          <a:xfrm>
            <a:off x="8924276" y="1945494"/>
            <a:ext cx="2124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As no pair exceeds 0.7, we ruled out multicollinearity as an issue and did not pursue dimensionality reduction immediately</a:t>
            </a:r>
            <a:endParaRPr lang="en-US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336BAD9A-0508-FEBA-CBB4-C744DB97F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56"/>
    </mc:Choice>
    <mc:Fallback xmlns="">
      <p:transition spd="slow" advTm="3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sz="4400" b="1" i="1" dirty="0"/>
              <a:t>Linear Models &amp; Baselines</a:t>
            </a:r>
            <a:br>
              <a:rPr lang="en-US" i="1" dirty="0"/>
            </a:br>
            <a:endParaRPr lang="en-US" sz="1800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413DAB-7D3A-FB9B-EA21-728C9B8B9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0" y="682524"/>
            <a:ext cx="6841461" cy="1065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B638C-7375-2279-E0D9-AC8E7FB36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97" y="2963774"/>
            <a:ext cx="6393203" cy="3774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AC3CC-A27C-19EA-FC53-F048183FF702}"/>
              </a:ext>
            </a:extLst>
          </p:cNvPr>
          <p:cNvSpPr txBox="1"/>
          <p:nvPr/>
        </p:nvSpPr>
        <p:spPr>
          <a:xfrm>
            <a:off x="7222067" y="4047067"/>
            <a:ext cx="4708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Began with LDA and QDA, decent accuracy but low Sensitivity.</a:t>
            </a:r>
            <a:r>
              <a:rPr lang="en-US" sz="1800" i="1" dirty="0"/>
              <a:t> A</a:t>
            </a:r>
          </a:p>
          <a:p>
            <a:endParaRPr lang="en-US" i="1" dirty="0"/>
          </a:p>
          <a:p>
            <a:r>
              <a:rPr lang="en-US" sz="1800" i="1" dirty="0">
                <a:solidFill>
                  <a:schemeClr val="bg1"/>
                </a:solidFill>
              </a:rPr>
              <a:t>Logic Regression improved accuracy but still struggled to catch Diabetes cases.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Despite tuning, these models plateaued at ~78% accuracy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57E8822-5088-EDD6-420B-CEE816A17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6"/>
    </mc:Choice>
    <mc:Fallback xmlns="">
      <p:transition spd="slow" advTm="1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sz="4400" b="1" dirty="0"/>
              <a:t>Regularization for Improvement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1DE16A3-2A17-6410-F08A-C63A237C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Lasso Regularization was the best performer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rmAutofit lnSpcReduction="10000"/>
          </a:bodyPr>
          <a:lstStyle/>
          <a:p>
            <a:pPr marL="0" marR="0" lvl="0" indent="0">
              <a:lnSpc>
                <a:spcPct val="107000"/>
              </a:lnSpc>
              <a:buNone/>
            </a:pPr>
            <a:r>
              <a:rPr lang="en-US" sz="14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en-US" sz="1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was almost identical to 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 sz="1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suggesting multicollinearity was not a major problem.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 sz="1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showed slightly stronger sensitivity in the mid-range and high-specificity regions — likely due to its ability to regularize and shrink irrelevant coefficients.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LDA and QDA</a:t>
            </a:r>
            <a:r>
              <a:rPr lang="en-US" sz="1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visibly underperformed across all thresholds — 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reinforcing that discriminative models are better suited here.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Lasso selected all variables – not one shrunk to zero.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4720F06-6B65-889D-64EE-9F81022B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7C8F9-7902-28A0-718B-78D4BD46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07" y="3448850"/>
            <a:ext cx="3943627" cy="2464766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D738611-B4E8-D78B-5B70-94BA29916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"/>
    </mc:Choice>
    <mc:Fallback xmlns="">
      <p:transition spd="slow" advTm="1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20" y="558801"/>
            <a:ext cx="9953308" cy="17808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EDA Revisited &amp; Feature Engineering</a:t>
            </a:r>
            <a:endParaRPr lang="en-US" sz="4400" b="1" kern="1200" cap="all" spc="15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091DF8-B472-7E17-682D-3E55EA94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C3002-3D8E-48B0-A089-11F316FF66FB}"/>
              </a:ext>
            </a:extLst>
          </p:cNvPr>
          <p:cNvSpPr txBox="1"/>
          <p:nvPr/>
        </p:nvSpPr>
        <p:spPr>
          <a:xfrm>
            <a:off x="1341120" y="3392035"/>
            <a:ext cx="2722880" cy="290716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 marL="283464" indent="-283464">
              <a:spcBef>
                <a:spcPts val="1000"/>
              </a:spcBef>
              <a:buFont typeface="+mj-lt"/>
              <a:buAutoNum type="arabicPeriod"/>
            </a:pPr>
            <a:r>
              <a:rPr lang="en-US" b="0" spc="50" dirty="0"/>
              <a:t>Previous models </a:t>
            </a:r>
            <a:r>
              <a:rPr lang="en-US" b="1" spc="50" dirty="0"/>
              <a:t>left out insulin</a:t>
            </a:r>
            <a:r>
              <a:rPr lang="en-US" b="0" spc="50" dirty="0"/>
              <a:t>, brought it back but removed the rows afterwards.</a:t>
            </a:r>
          </a:p>
          <a:p>
            <a:pPr marL="283464" indent="-283464">
              <a:spcBef>
                <a:spcPts val="1000"/>
              </a:spcBef>
              <a:buFont typeface="+mj-lt"/>
              <a:buAutoNum type="arabicPeriod"/>
            </a:pPr>
            <a:endParaRPr lang="en-US" b="0" spc="50" dirty="0"/>
          </a:p>
          <a:p>
            <a:pPr marL="283464" indent="-283464">
              <a:spcBef>
                <a:spcPts val="1000"/>
              </a:spcBef>
              <a:buFont typeface="+mj-lt"/>
              <a:buAutoNum type="arabicPeriod"/>
            </a:pPr>
            <a:r>
              <a:rPr lang="en-US" spc="50" dirty="0"/>
              <a:t>Dataset </a:t>
            </a:r>
            <a:r>
              <a:rPr lang="en-US" b="1" spc="50" dirty="0"/>
              <a:t>still &gt; 1,000 </a:t>
            </a:r>
            <a:r>
              <a:rPr lang="en-US" spc="50" dirty="0"/>
              <a:t>observations and with </a:t>
            </a:r>
            <a:r>
              <a:rPr lang="en-US" b="1" spc="50" dirty="0"/>
              <a:t>similar class proportions.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76B7C74-599A-37B9-F17D-2FD102E030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60877"/>
            <a:ext cx="5516880" cy="351284"/>
          </a:xfrm>
        </p:spPr>
        <p:txBody>
          <a:bodyPr/>
          <a:lstStyle/>
          <a:p>
            <a:r>
              <a:rPr lang="en-US" dirty="0"/>
              <a:t>Higher correlations warranted Tree-based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3A1DE-9237-03FF-1D59-1363E500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1" y="3787444"/>
            <a:ext cx="5506720" cy="2106319"/>
          </a:xfrm>
          <a:prstGeom prst="rect">
            <a:avLst/>
          </a:prstGeom>
          <a:noFill/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39624409-8440-91B8-4668-4E557C13D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21EAC4F-FF9B-C013-6924-B07B024DC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1"/>
    </mc:Choice>
    <mc:Fallback xmlns="">
      <p:transition spd="slow" advTm="2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26" y="580523"/>
            <a:ext cx="8420100" cy="1780860"/>
          </a:xfrm>
        </p:spPr>
        <p:txBody>
          <a:bodyPr>
            <a:normAutofit/>
          </a:bodyPr>
          <a:lstStyle/>
          <a:p>
            <a:r>
              <a:rPr lang="en-US" sz="4400" b="1" dirty="0"/>
              <a:t>Random forest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447026" y="2514184"/>
            <a:ext cx="4028295" cy="2257535"/>
          </a:xfrm>
        </p:spPr>
        <p:txBody>
          <a:bodyPr>
            <a:normAutofit/>
          </a:bodyPr>
          <a:lstStyle/>
          <a:p>
            <a:r>
              <a:rPr lang="en-US" sz="2800" dirty="0"/>
              <a:t>Biggest leap in performance,</a:t>
            </a:r>
          </a:p>
          <a:p>
            <a:r>
              <a:rPr lang="en-US" sz="2800" dirty="0"/>
              <a:t>Accuracy jumped to 94.9%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70850-7205-4BED-B2D8-1B9F75E4B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2" y="5111524"/>
            <a:ext cx="7116168" cy="160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D62B8-4875-ADAA-CD61-E7C1F1DAF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07" y="2690763"/>
            <a:ext cx="2372056" cy="1428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2ACBB-7462-C85B-F877-A97734BE9FFA}"/>
              </a:ext>
            </a:extLst>
          </p:cNvPr>
          <p:cNvSpPr txBox="1"/>
          <p:nvPr/>
        </p:nvSpPr>
        <p:spPr>
          <a:xfrm>
            <a:off x="7581089" y="4924521"/>
            <a:ext cx="4610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 importance matched expectations: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glucose,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insulin,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 </a:t>
            </a:r>
          </a:p>
          <a:p>
            <a:endParaRPr lang="en-US" sz="1600" b="1" dirty="0"/>
          </a:p>
          <a:p>
            <a:r>
              <a:rPr lang="en-US" sz="1600" b="1" dirty="0"/>
              <a:t>were top predictors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59CAC-FB0F-53CE-945E-156CDCE6EC64}"/>
              </a:ext>
            </a:extLst>
          </p:cNvPr>
          <p:cNvSpPr txBox="1"/>
          <p:nvPr/>
        </p:nvSpPr>
        <p:spPr>
          <a:xfrm>
            <a:off x="7016750" y="5186131"/>
            <a:ext cx="104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ED5C6-95B7-7A1A-D55B-160504CAB000}"/>
              </a:ext>
            </a:extLst>
          </p:cNvPr>
          <p:cNvSpPr txBox="1"/>
          <p:nvPr/>
        </p:nvSpPr>
        <p:spPr>
          <a:xfrm>
            <a:off x="7016750" y="5665820"/>
            <a:ext cx="104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774E9-F1E9-4930-A656-350A8987D6C2}"/>
              </a:ext>
            </a:extLst>
          </p:cNvPr>
          <p:cNvSpPr txBox="1"/>
          <p:nvPr/>
        </p:nvSpPr>
        <p:spPr>
          <a:xfrm>
            <a:off x="7016750" y="6188325"/>
            <a:ext cx="104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←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17F8202-FAC7-C260-C3B0-BC55F547A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3"/>
    </mc:Choice>
    <mc:Fallback xmlns="">
      <p:transition spd="slow" advTm="1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>
            <a:normAutofit/>
          </a:bodyPr>
          <a:lstStyle/>
          <a:p>
            <a:r>
              <a:rPr lang="en-US" sz="4400" b="1" dirty="0"/>
              <a:t>Tuned </a:t>
            </a:r>
            <a:r>
              <a:rPr lang="en-US" sz="4400" b="1" dirty="0" err="1"/>
              <a:t>XGBoost</a:t>
            </a:r>
            <a:r>
              <a:rPr lang="en-US" sz="4400" b="1" dirty="0"/>
              <a:t>: Best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BE719-7B51-51C9-B2EB-7092A76F2910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5"/>
          <a:stretch>
            <a:fillRect/>
          </a:stretch>
        </p:blipFill>
        <p:spPr>
          <a:xfrm>
            <a:off x="564205" y="2368331"/>
            <a:ext cx="3895517" cy="430001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60877"/>
            <a:ext cx="5516880" cy="351284"/>
          </a:xfrm>
        </p:spPr>
        <p:txBody>
          <a:bodyPr/>
          <a:lstStyle/>
          <a:p>
            <a:r>
              <a:rPr lang="en-US" dirty="0"/>
              <a:t>Accuracy of 97.12%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5506720" cy="3031489"/>
          </a:xfrm>
        </p:spPr>
        <p:txBody>
          <a:bodyPr>
            <a:normAutofit/>
          </a:bodyPr>
          <a:lstStyle/>
          <a:p>
            <a:r>
              <a:rPr lang="en-US" dirty="0"/>
              <a:t>Mcnemar’s P-Value shows no evidence of classification bias</a:t>
            </a:r>
          </a:p>
          <a:p>
            <a:endParaRPr lang="en-US" dirty="0"/>
          </a:p>
          <a:p>
            <a:r>
              <a:rPr lang="en-US" dirty="0"/>
              <a:t>Balanced, high Sensitivity &amp; Specificity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69D5EFE-1FB1-15B3-8721-9682A883C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6"/>
    </mc:Choice>
    <mc:Fallback xmlns="">
      <p:transition spd="slow" advTm="1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6789BA-30B7-40FE-F9D2-21E8B14B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183" y="1995504"/>
            <a:ext cx="6480775" cy="377299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6C5BE75-846C-B956-9F3C-95F058EA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183" y="487042"/>
            <a:ext cx="5884027" cy="1204912"/>
          </a:xfrm>
        </p:spPr>
        <p:txBody>
          <a:bodyPr>
            <a:normAutofit/>
          </a:bodyPr>
          <a:lstStyle/>
          <a:p>
            <a:r>
              <a:rPr lang="en-US" sz="4400" b="1" dirty="0"/>
              <a:t>MODEL Comparison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680F9-C890-C38C-46EE-65636ADD5E53}"/>
              </a:ext>
            </a:extLst>
          </p:cNvPr>
          <p:cNvSpPr txBox="1"/>
          <p:nvPr/>
        </p:nvSpPr>
        <p:spPr>
          <a:xfrm>
            <a:off x="564204" y="2782111"/>
            <a:ext cx="3443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Accuracies:</a:t>
            </a:r>
          </a:p>
          <a:p>
            <a:endParaRPr lang="en-US" dirty="0"/>
          </a:p>
          <a:p>
            <a:r>
              <a:rPr lang="en-US" dirty="0"/>
              <a:t>Linear models ➤ ~78%</a:t>
            </a:r>
          </a:p>
          <a:p>
            <a:endParaRPr lang="en-US" dirty="0"/>
          </a:p>
          <a:p>
            <a:r>
              <a:rPr lang="en-US" dirty="0"/>
              <a:t>Random Forest ➤ 94%</a:t>
            </a:r>
          </a:p>
          <a:p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➤ 97%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A2A418F-9C45-2E04-3515-C7401F3DE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4"/>
    </mc:Choice>
    <mc:Fallback xmlns="">
      <p:transition spd="slow" advTm="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{576F4FB1-A90C-4801-83D8-2FA4B6CF4334}tf67328976_win32</Template>
  <TotalTime>123</TotalTime>
  <Words>452</Words>
  <Application>Microsoft Office PowerPoint</Application>
  <PresentationFormat>Widescreen</PresentationFormat>
  <Paragraphs>89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Symbol</vt:lpstr>
      <vt:lpstr>Tenorite</vt:lpstr>
      <vt:lpstr>Custom</vt:lpstr>
      <vt:lpstr>Predicting Diabetes with Machine Learning using data from a hospital in Frankfurt, Germany  by benny frisella</vt:lpstr>
      <vt:lpstr>Data overview</vt:lpstr>
      <vt:lpstr>Data Cleaning  &amp; early analysis  imputed mean for some, knn for others after standardization Standardization ensured fair comparisons; kNN imputation preserved relationships between features  pairwise correlation matrix top 10 shows the highest correlations between numerical variables</vt:lpstr>
      <vt:lpstr>Linear Models &amp; Baselines </vt:lpstr>
      <vt:lpstr>Regularization for Improvement</vt:lpstr>
      <vt:lpstr>EDA Revisited &amp; Feature Engineering</vt:lpstr>
      <vt:lpstr>Random forest</vt:lpstr>
      <vt:lpstr>Tuned XGBoost: Best Model</vt:lpstr>
      <vt:lpstr>MODEL Comparison</vt:lpstr>
      <vt:lpstr>Conclusion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Benny Frisella</dc:creator>
  <cp:lastModifiedBy>Benny Frisella</cp:lastModifiedBy>
  <cp:revision>6</cp:revision>
  <dcterms:created xsi:type="dcterms:W3CDTF">2025-05-13T02:56:07Z</dcterms:created>
  <dcterms:modified xsi:type="dcterms:W3CDTF">2026-01-25T18:58:01Z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